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1"/>
  </p:sldMasterIdLst>
  <p:notesMasterIdLst>
    <p:notesMasterId r:id="rId46"/>
  </p:notesMasterIdLst>
  <p:sldIdLst>
    <p:sldId id="260" r:id="rId2"/>
    <p:sldId id="305" r:id="rId3"/>
    <p:sldId id="353" r:id="rId4"/>
    <p:sldId id="352" r:id="rId5"/>
    <p:sldId id="338" r:id="rId6"/>
    <p:sldId id="306" r:id="rId7"/>
    <p:sldId id="311" r:id="rId8"/>
    <p:sldId id="309" r:id="rId9"/>
    <p:sldId id="310" r:id="rId10"/>
    <p:sldId id="339" r:id="rId11"/>
    <p:sldId id="340" r:id="rId12"/>
    <p:sldId id="341" r:id="rId13"/>
    <p:sldId id="307" r:id="rId14"/>
    <p:sldId id="308" r:id="rId15"/>
    <p:sldId id="342" r:id="rId16"/>
    <p:sldId id="343" r:id="rId17"/>
    <p:sldId id="314" r:id="rId18"/>
    <p:sldId id="345" r:id="rId19"/>
    <p:sldId id="350" r:id="rId20"/>
    <p:sldId id="351" r:id="rId21"/>
    <p:sldId id="330" r:id="rId22"/>
    <p:sldId id="355" r:id="rId23"/>
    <p:sldId id="316" r:id="rId24"/>
    <p:sldId id="348" r:id="rId25"/>
    <p:sldId id="360" r:id="rId26"/>
    <p:sldId id="356" r:id="rId27"/>
    <p:sldId id="357" r:id="rId28"/>
    <p:sldId id="358" r:id="rId29"/>
    <p:sldId id="359" r:id="rId30"/>
    <p:sldId id="362" r:id="rId31"/>
    <p:sldId id="363" r:id="rId32"/>
    <p:sldId id="361" r:id="rId33"/>
    <p:sldId id="364" r:id="rId34"/>
    <p:sldId id="365" r:id="rId35"/>
    <p:sldId id="366" r:id="rId36"/>
    <p:sldId id="367" r:id="rId37"/>
    <p:sldId id="368" r:id="rId38"/>
    <p:sldId id="369" r:id="rId39"/>
    <p:sldId id="370" r:id="rId40"/>
    <p:sldId id="371" r:id="rId41"/>
    <p:sldId id="374" r:id="rId42"/>
    <p:sldId id="373" r:id="rId43"/>
    <p:sldId id="372" r:id="rId44"/>
    <p:sldId id="332" r:id="rId45"/>
  </p:sldIdLst>
  <p:sldSz cx="12192000" cy="6858000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5411" autoAdjust="0"/>
  </p:normalViewPr>
  <p:slideViewPr>
    <p:cSldViewPr snapToGrid="0">
      <p:cViewPr varScale="1">
        <p:scale>
          <a:sx n="76" d="100"/>
          <a:sy n="76" d="100"/>
        </p:scale>
        <p:origin x="-402" y="-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96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738" y="0"/>
            <a:ext cx="3055937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BE735-19CA-45CB-A1EE-84B95F80C47B}" type="datetimeFigureOut">
              <a:rPr lang="en-US" smtClean="0"/>
              <a:pPr/>
              <a:t>8/9/2018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850" y="4479925"/>
            <a:ext cx="5643563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559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738" y="8842375"/>
            <a:ext cx="3055937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C313B6-5F0F-4125-AE6C-DA413783A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2838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3324-1B45-406F-9841-7E8463938CA6}" type="datetimeFigureOut">
              <a:rPr lang="en-US" smtClean="0"/>
              <a:pPr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E9EA885-4DC7-4AD6-A6F9-9C9EF7CACC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1879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3324-1B45-406F-9841-7E8463938CA6}" type="datetimeFigureOut">
              <a:rPr lang="en-US" smtClean="0"/>
              <a:pPr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9EA885-4DC7-4AD6-A6F9-9C9EF7CACC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8160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3324-1B45-406F-9841-7E8463938CA6}" type="datetimeFigureOut">
              <a:rPr lang="en-US" smtClean="0"/>
              <a:pPr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9EA885-4DC7-4AD6-A6F9-9C9EF7CACC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906983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3324-1B45-406F-9841-7E8463938CA6}" type="datetimeFigureOut">
              <a:rPr lang="en-US" smtClean="0"/>
              <a:pPr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9EA885-4DC7-4AD6-A6F9-9C9EF7CACC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6726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3324-1B45-406F-9841-7E8463938CA6}" type="datetimeFigureOut">
              <a:rPr lang="en-US" smtClean="0"/>
              <a:pPr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9EA885-4DC7-4AD6-A6F9-9C9EF7CACC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28566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3324-1B45-406F-9841-7E8463938CA6}" type="datetimeFigureOut">
              <a:rPr lang="en-US" smtClean="0"/>
              <a:pPr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9EA885-4DC7-4AD6-A6F9-9C9EF7CACC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3309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3324-1B45-406F-9841-7E8463938CA6}" type="datetimeFigureOut">
              <a:rPr lang="en-US" smtClean="0"/>
              <a:pPr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A885-4DC7-4AD6-A6F9-9C9EF7CACC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386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3324-1B45-406F-9841-7E8463938CA6}" type="datetimeFigureOut">
              <a:rPr lang="en-US" smtClean="0"/>
              <a:pPr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A885-4DC7-4AD6-A6F9-9C9EF7CACC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4961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3324-1B45-406F-9841-7E8463938CA6}" type="datetimeFigureOut">
              <a:rPr lang="en-US" smtClean="0"/>
              <a:pPr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A885-4DC7-4AD6-A6F9-9C9EF7CACC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8962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3324-1B45-406F-9841-7E8463938CA6}" type="datetimeFigureOut">
              <a:rPr lang="en-US" smtClean="0"/>
              <a:pPr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9EA885-4DC7-4AD6-A6F9-9C9EF7CACC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9067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3324-1B45-406F-9841-7E8463938CA6}" type="datetimeFigureOut">
              <a:rPr lang="en-US" smtClean="0"/>
              <a:pPr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E9EA885-4DC7-4AD6-A6F9-9C9EF7CACC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3678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3324-1B45-406F-9841-7E8463938CA6}" type="datetimeFigureOut">
              <a:rPr lang="en-US" smtClean="0"/>
              <a:pPr/>
              <a:t>8/9/2018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E9EA885-4DC7-4AD6-A6F9-9C9EF7CACC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8839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3324-1B45-406F-9841-7E8463938CA6}" type="datetimeFigureOut">
              <a:rPr lang="en-US" smtClean="0"/>
              <a:pPr/>
              <a:t>8/9/2018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A885-4DC7-4AD6-A6F9-9C9EF7CACC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6047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3324-1B45-406F-9841-7E8463938CA6}" type="datetimeFigureOut">
              <a:rPr lang="en-US" smtClean="0"/>
              <a:pPr/>
              <a:t>8/9/2018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A885-4DC7-4AD6-A6F9-9C9EF7CACC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3457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3324-1B45-406F-9841-7E8463938CA6}" type="datetimeFigureOut">
              <a:rPr lang="en-US" smtClean="0"/>
              <a:pPr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A885-4DC7-4AD6-A6F9-9C9EF7CACC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7940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3324-1B45-406F-9841-7E8463938CA6}" type="datetimeFigureOut">
              <a:rPr lang="en-US" smtClean="0"/>
              <a:pPr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9EA885-4DC7-4AD6-A6F9-9C9EF7CACC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2620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33324-1B45-406F-9841-7E8463938CA6}" type="datetimeFigureOut">
              <a:rPr lang="en-US" smtClean="0"/>
              <a:pPr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E9EA885-4DC7-4AD6-A6F9-9C9EF7CACC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983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7512" y="1471960"/>
            <a:ext cx="6734413" cy="575251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/>
              <a:t>How To Read An Agronomic Soil Report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5424" y="5096106"/>
            <a:ext cx="3509188" cy="81511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 descr="Image result for free cartoon picture of a tree reading the pap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2647" y="3769112"/>
            <a:ext cx="3685478" cy="230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4222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457" y="592660"/>
            <a:ext cx="8584807" cy="1592664"/>
          </a:xfrm>
        </p:spPr>
        <p:txBody>
          <a:bodyPr/>
          <a:lstStyle/>
          <a:p>
            <a:r>
              <a:rPr lang="en-US" sz="4800" dirty="0" smtClean="0"/>
              <a:t>Tree: Sampling example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9506309" y="6048729"/>
            <a:ext cx="86343" cy="23130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69458" y="4536141"/>
            <a:ext cx="9359153" cy="20260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6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2137" y="1728788"/>
            <a:ext cx="4427034" cy="437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6110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6687" y="592660"/>
            <a:ext cx="9187578" cy="1592664"/>
          </a:xfrm>
        </p:spPr>
        <p:txBody>
          <a:bodyPr/>
          <a:lstStyle/>
          <a:p>
            <a:r>
              <a:rPr lang="en-US" sz="4800" dirty="0" smtClean="0"/>
              <a:t>Tree: Sampling example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9506309" y="6048729"/>
            <a:ext cx="86343" cy="23130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69458" y="4536141"/>
            <a:ext cx="9359153" cy="20260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600" dirty="0" smtClean="0"/>
          </a:p>
        </p:txBody>
      </p:sp>
      <p:pic>
        <p:nvPicPr>
          <p:cNvPr id="4101" name="Picture 5" descr="Image result for picture of tree root syst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3848" y="1531314"/>
            <a:ext cx="3145186" cy="503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180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6687" y="592660"/>
            <a:ext cx="9187578" cy="1592664"/>
          </a:xfrm>
        </p:spPr>
        <p:txBody>
          <a:bodyPr/>
          <a:lstStyle/>
          <a:p>
            <a:r>
              <a:rPr lang="en-US" sz="4800" dirty="0" smtClean="0"/>
              <a:t>Tree: Sampling example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9506309" y="6048729"/>
            <a:ext cx="86343" cy="23130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69458" y="4536141"/>
            <a:ext cx="9359153" cy="20260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6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8940" y="1794672"/>
            <a:ext cx="9335054" cy="411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3100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Garden: Sampling example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9506309" y="6048729"/>
            <a:ext cx="86343" cy="23130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57233" y="2081503"/>
            <a:ext cx="6063887" cy="37186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Use a soil probe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Sample 5-6 </a:t>
            </a:r>
            <a:r>
              <a:rPr lang="en-US" sz="3600" u="sng" dirty="0" smtClean="0"/>
              <a:t>random </a:t>
            </a:r>
            <a:r>
              <a:rPr lang="en-US" sz="3600" dirty="0" smtClean="0"/>
              <a:t>locations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6 inches deep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Discard top 2 inches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Place all sampled in one bag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5810" y="2167217"/>
            <a:ext cx="4843929" cy="363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059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Garden: Sampling example</a:t>
            </a:r>
            <a:br>
              <a:rPr lang="en-US" sz="4800" dirty="0" smtClean="0"/>
            </a:br>
            <a:r>
              <a:rPr lang="en-US" sz="4800" dirty="0" smtClean="0"/>
              <a:t>No soil probe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9506309" y="6048729"/>
            <a:ext cx="86343" cy="23130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22851" y="2568642"/>
            <a:ext cx="7359371" cy="3711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Dig 5-6 </a:t>
            </a:r>
            <a:r>
              <a:rPr lang="en-US" sz="3600" u="sng" dirty="0" smtClean="0"/>
              <a:t>random </a:t>
            </a:r>
            <a:r>
              <a:rPr lang="en-US" sz="3600" dirty="0" smtClean="0"/>
              <a:t>holes that are 6 inches deep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Collect a ½ cup of soil from the bottom of each hole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Place all samples in one bag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7942023" y="2616629"/>
            <a:ext cx="4385829" cy="328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872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Appropriate Soil Sampling Bags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9506309" y="6048729"/>
            <a:ext cx="86343" cy="23130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22851" y="2568642"/>
            <a:ext cx="7359371" cy="3711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/>
          </a:p>
        </p:txBody>
      </p:sp>
      <p:pic>
        <p:nvPicPr>
          <p:cNvPr id="6146" name="Picture 2" descr="Image result for picture of ziploc ba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7174" y="2568641"/>
            <a:ext cx="3134685" cy="275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8839" y="2568642"/>
            <a:ext cx="2753422" cy="275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82222" y="2568642"/>
            <a:ext cx="2753422" cy="275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7290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NOT Appropriate Soil Sampling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9506309" y="6048729"/>
            <a:ext cx="86343" cy="23130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22851" y="2568642"/>
            <a:ext cx="7359371" cy="3711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6861" y="2888165"/>
            <a:ext cx="2044391" cy="223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6344" y="2906690"/>
            <a:ext cx="2427643" cy="223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3987" y="2888164"/>
            <a:ext cx="2394858" cy="223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Image result for mcdonalds food bag with fri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9598" y="2906690"/>
            <a:ext cx="2689096" cy="223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932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The process: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8215" y="1248938"/>
            <a:ext cx="9171967" cy="43912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Dry the Sample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Grind up clumped soil and Sieve out the rocks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Dry in the oven over night 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24593" y="3270131"/>
            <a:ext cx="3052482" cy="30524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5224" y="2729650"/>
            <a:ext cx="2824514" cy="40817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071" y="3304614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915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981307"/>
            <a:ext cx="8911687" cy="153886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Why Are We All Here Today?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8662" y="1784195"/>
            <a:ext cx="8296509" cy="4170555"/>
          </a:xfrm>
        </p:spPr>
        <p:txBody>
          <a:bodyPr>
            <a:noAutofit/>
          </a:bodyPr>
          <a:lstStyle/>
          <a:p>
            <a:endParaRPr lang="en-US" sz="3200" dirty="0" smtClean="0"/>
          </a:p>
          <a:p>
            <a:r>
              <a:rPr lang="en-US" sz="3200" dirty="0" smtClean="0"/>
              <a:t>How to read a laboratory soil report</a:t>
            </a:r>
          </a:p>
          <a:p>
            <a:pPr marL="0" indent="0">
              <a:buNone/>
            </a:pPr>
            <a:endParaRPr lang="en-US" sz="3200" dirty="0" smtClean="0"/>
          </a:p>
          <a:p>
            <a:r>
              <a:rPr lang="en-US" sz="3200" dirty="0" smtClean="0"/>
              <a:t>Be able to explain the report to others</a:t>
            </a:r>
          </a:p>
          <a:p>
            <a:pPr marL="0" indent="0">
              <a:buNone/>
            </a:pPr>
            <a:endParaRPr lang="en-US" sz="3200" dirty="0" smtClean="0"/>
          </a:p>
          <a:p>
            <a:r>
              <a:rPr lang="en-US" sz="3200" dirty="0" smtClean="0"/>
              <a:t>Ensure </a:t>
            </a:r>
            <a:r>
              <a:rPr lang="en-US" sz="3200" dirty="0"/>
              <a:t>soils meet site specification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65650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2591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What is Top Soil ?</a:t>
            </a:r>
            <a:br>
              <a:rPr lang="en-US" b="1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89212" y="1460810"/>
            <a:ext cx="8915400" cy="445041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   </a:t>
            </a:r>
          </a:p>
          <a:p>
            <a:pPr marL="0" indent="0">
              <a:buNone/>
            </a:pPr>
            <a:r>
              <a:rPr lang="en-US" sz="2800" b="1" dirty="0" smtClean="0"/>
              <a:t>Definition: ‘Upper, outmost layer of soil, usually the top 2 inches to 8 inches depth (</a:t>
            </a:r>
            <a:r>
              <a:rPr lang="en-US" sz="2800" b="1" dirty="0" err="1" smtClean="0"/>
              <a:t>wikipedia</a:t>
            </a:r>
            <a:r>
              <a:rPr lang="en-US" sz="2800" b="1" dirty="0" smtClean="0"/>
              <a:t>)</a:t>
            </a:r>
          </a:p>
          <a:p>
            <a:pPr marL="0" indent="0">
              <a:buNone/>
            </a:pPr>
            <a:endParaRPr lang="en-US" sz="1400" b="1" dirty="0"/>
          </a:p>
          <a:p>
            <a:r>
              <a:rPr lang="en-US" sz="2400" b="1" dirty="0" smtClean="0"/>
              <a:t>Nutrient Rich</a:t>
            </a:r>
          </a:p>
          <a:p>
            <a:r>
              <a:rPr lang="en-US" sz="2400" b="1" dirty="0" smtClean="0"/>
              <a:t>Organic Matter</a:t>
            </a:r>
          </a:p>
          <a:p>
            <a:r>
              <a:rPr lang="en-US" sz="2400" b="1" dirty="0" smtClean="0"/>
              <a:t>Microorganism</a:t>
            </a:r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 smtClean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68989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 smtClean="0"/>
              <a:t>Why a soil test? 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9506309" y="6048729"/>
            <a:ext cx="86343" cy="23130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04004" y="2122098"/>
            <a:ext cx="9852235" cy="4157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Removing the guessing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Another tool in your tool box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Faster results when you have a baseline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Based in Science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Less inputs save $ and time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R</a:t>
            </a:r>
            <a:r>
              <a:rPr lang="en-US" sz="3600" dirty="0" smtClean="0"/>
              <a:t>educe amendment use</a:t>
            </a:r>
          </a:p>
          <a:p>
            <a:pPr marL="742950" indent="-742950">
              <a:buFont typeface="+mj-lt"/>
              <a:buAutoNum type="arabicPeriod"/>
            </a:pPr>
            <a:endParaRPr lang="en-US" sz="3600" dirty="0" smtClean="0"/>
          </a:p>
          <a:p>
            <a:pPr marL="742950" indent="-742950">
              <a:buFont typeface="+mj-lt"/>
              <a:buAutoNum type="arabicPeriod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421195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981307"/>
            <a:ext cx="8911687" cy="153886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89212" y="1103971"/>
            <a:ext cx="8915400" cy="480725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     </a:t>
            </a:r>
            <a:r>
              <a:rPr lang="en-US" sz="2400" b="1" dirty="0" smtClean="0"/>
              <a:t>Mid-West</a:t>
            </a:r>
            <a:r>
              <a:rPr lang="en-US" dirty="0" smtClean="0"/>
              <a:t>                                        </a:t>
            </a:r>
            <a:r>
              <a:rPr lang="en-US" sz="2400" b="1" dirty="0" smtClean="0"/>
              <a:t>Arizona</a:t>
            </a:r>
            <a:endParaRPr lang="en-US" sz="24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7497" y="1749232"/>
            <a:ext cx="2905125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8510" y="1904233"/>
            <a:ext cx="2592427" cy="362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5351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5416" y="624110"/>
            <a:ext cx="10686584" cy="1280890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The Soil Report: What does it all mean?</a:t>
            </a:r>
            <a:endParaRPr lang="en-US" sz="48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4973" y="1694985"/>
            <a:ext cx="9669639" cy="421623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arenR"/>
            </a:pPr>
            <a:r>
              <a:rPr lang="en-US" sz="2800" dirty="0" smtClean="0"/>
              <a:t>Nutrient Deficiencies</a:t>
            </a:r>
          </a:p>
          <a:p>
            <a:pPr marL="857250" lvl="1" indent="-457200"/>
            <a:r>
              <a:rPr lang="en-US" sz="2600" dirty="0"/>
              <a:t>Over farming &amp; not replenishing nutrients</a:t>
            </a:r>
          </a:p>
          <a:p>
            <a:pPr marL="857250" lvl="1" indent="-457200"/>
            <a:r>
              <a:rPr lang="en-US" sz="2600" dirty="0"/>
              <a:t>Nutrient tie up in the </a:t>
            </a:r>
            <a:r>
              <a:rPr lang="en-US" sz="2600" dirty="0" smtClean="0"/>
              <a:t>soil</a:t>
            </a:r>
          </a:p>
          <a:p>
            <a:pPr marL="514350" indent="-514350">
              <a:buAutoNum type="arabicParenR"/>
            </a:pPr>
            <a:r>
              <a:rPr lang="en-US" sz="2800" dirty="0" smtClean="0"/>
              <a:t>Nutrient toxicities</a:t>
            </a:r>
          </a:p>
          <a:p>
            <a:pPr marL="857250" lvl="1" indent="-457200"/>
            <a:r>
              <a:rPr lang="en-US" sz="2600" dirty="0" smtClean="0"/>
              <a:t>Salty irrigation water</a:t>
            </a:r>
            <a:endParaRPr lang="en-US" sz="2600" dirty="0"/>
          </a:p>
          <a:p>
            <a:pPr marL="857250" lvl="1" indent="-457200"/>
            <a:r>
              <a:rPr lang="en-US" sz="2600" dirty="0" smtClean="0"/>
              <a:t>Over application (fertilizer, manure, compost)</a:t>
            </a:r>
            <a:endParaRPr lang="en-US" sz="2800" dirty="0" smtClean="0"/>
          </a:p>
          <a:p>
            <a:pPr marL="514350" indent="-514350">
              <a:buAutoNum type="arabicParenR"/>
            </a:pPr>
            <a:r>
              <a:rPr lang="en-US" sz="2800" dirty="0" smtClean="0"/>
              <a:t>Nutrients out of balances</a:t>
            </a:r>
          </a:p>
          <a:p>
            <a:pPr marL="514350" indent="-514350">
              <a:buAutoNum type="arabicParenR"/>
            </a:pPr>
            <a:r>
              <a:rPr lang="en-US" sz="2800" dirty="0" smtClean="0"/>
              <a:t>Over watering</a:t>
            </a:r>
          </a:p>
          <a:p>
            <a:pPr marL="514350" indent="-514350">
              <a:buAutoNum type="arabicParenR"/>
            </a:pPr>
            <a:r>
              <a:rPr lang="en-US" sz="2800" dirty="0" smtClean="0"/>
              <a:t>Low oxygen in soil, lead to root/seed rot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22851" y="2568642"/>
            <a:ext cx="7359371" cy="3711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834973" y="1481899"/>
            <a:ext cx="11227419" cy="3048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97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0189" y="645458"/>
            <a:ext cx="9774424" cy="1259541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The Soil Report: </a:t>
            </a:r>
            <a:br>
              <a:rPr lang="en-US" sz="4800" dirty="0" smtClean="0"/>
            </a:br>
            <a:r>
              <a:rPr lang="en-US" sz="4800" dirty="0" smtClean="0"/>
              <a:t>What does it all mean?</a:t>
            </a:r>
            <a:endParaRPr lang="en-US" sz="48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9506309" y="6048729"/>
            <a:ext cx="86343" cy="23130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22851" y="2568642"/>
            <a:ext cx="7359371" cy="3711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834973" y="1481899"/>
            <a:ext cx="11227419" cy="3048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8080" y="2342709"/>
            <a:ext cx="10216533" cy="382167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924585" y="3947532"/>
            <a:ext cx="1761893" cy="1193180"/>
          </a:xfrm>
          <a:prstGeom prst="roundRect">
            <a:avLst/>
          </a:prstGeom>
          <a:noFill/>
          <a:ln w="825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940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093178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The Soil Report: pH</a:t>
            </a:r>
            <a:br>
              <a:rPr lang="en-US" sz="4800" dirty="0" smtClean="0"/>
            </a:br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4181708"/>
            <a:ext cx="8915400" cy="20983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*High pH will reduce nutrient availability for root up take</a:t>
            </a:r>
          </a:p>
          <a:p>
            <a:pPr marL="0" indent="0">
              <a:buNone/>
            </a:pPr>
            <a:r>
              <a:rPr lang="en-US" sz="2400" b="1" dirty="0" smtClean="0"/>
              <a:t>*Low pH can:</a:t>
            </a:r>
          </a:p>
          <a:p>
            <a:pPr marL="0" indent="0">
              <a:buNone/>
            </a:pPr>
            <a:r>
              <a:rPr lang="en-US" sz="2400" b="1" dirty="0"/>
              <a:t>	</a:t>
            </a:r>
            <a:r>
              <a:rPr lang="en-US" sz="2400" b="1" dirty="0" smtClean="0"/>
              <a:t>-Increase nutrient availability</a:t>
            </a:r>
          </a:p>
          <a:p>
            <a:pPr marL="0" indent="0">
              <a:buNone/>
            </a:pPr>
            <a:r>
              <a:rPr lang="en-US" sz="2400" b="1" dirty="0"/>
              <a:t>	</a:t>
            </a:r>
            <a:r>
              <a:rPr lang="en-US" sz="2400" b="1" dirty="0" smtClean="0"/>
              <a:t>-Cause micronutrient toxicities</a:t>
            </a:r>
            <a:endParaRPr lang="en-US" sz="24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22851" y="2568642"/>
            <a:ext cx="7359371" cy="3711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8575" y="1658834"/>
            <a:ext cx="10526752" cy="240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2263698" y="2557490"/>
            <a:ext cx="791736" cy="1449659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4605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981307"/>
            <a:ext cx="8911687" cy="153886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2186" y="869796"/>
            <a:ext cx="8363414" cy="51964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962292" y="2048107"/>
            <a:ext cx="1929161" cy="39698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278029" y="2048107"/>
            <a:ext cx="1929161" cy="39698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026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70153"/>
          </a:xfrm>
        </p:spPr>
        <p:txBody>
          <a:bodyPr/>
          <a:lstStyle/>
          <a:p>
            <a:r>
              <a:rPr lang="en-US" dirty="0" smtClean="0"/>
              <a:t>The Soil Report: Salts – Good and Bad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89212" y="4059044"/>
            <a:ext cx="7469188" cy="2152185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Salts are cations</a:t>
            </a:r>
          </a:p>
          <a:p>
            <a:pPr lvl="1"/>
            <a:r>
              <a:rPr lang="en-US" sz="2200" b="1" dirty="0" smtClean="0"/>
              <a:t>Adequate concentration</a:t>
            </a:r>
          </a:p>
          <a:p>
            <a:pPr lvl="1"/>
            <a:r>
              <a:rPr lang="en-US" sz="2200" b="1" dirty="0" smtClean="0"/>
              <a:t>Balanced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7855" y="1482725"/>
            <a:ext cx="9055100" cy="206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988527" y="2241396"/>
            <a:ext cx="2609385" cy="1505414"/>
          </a:xfrm>
          <a:prstGeom prst="ellipse">
            <a:avLst/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626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70153"/>
          </a:xfrm>
        </p:spPr>
        <p:txBody>
          <a:bodyPr/>
          <a:lstStyle/>
          <a:p>
            <a:r>
              <a:rPr lang="en-US" dirty="0" smtClean="0"/>
              <a:t>The Soil Report: Calcium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89212" y="4059044"/>
            <a:ext cx="6889325" cy="2152185"/>
          </a:xfrm>
        </p:spPr>
        <p:txBody>
          <a:bodyPr>
            <a:normAutofit fontScale="92500" lnSpcReduction="20000"/>
          </a:bodyPr>
          <a:lstStyle/>
          <a:p>
            <a:r>
              <a:rPr lang="en-US" sz="2400" b="1" dirty="0" smtClean="0"/>
              <a:t>Low Calcium Can:</a:t>
            </a:r>
          </a:p>
          <a:p>
            <a:pPr lvl="1"/>
            <a:r>
              <a:rPr lang="en-US" sz="2000" b="1" dirty="0" smtClean="0"/>
              <a:t>Reduce gas exchange between soil and atmosphere</a:t>
            </a:r>
          </a:p>
          <a:p>
            <a:pPr lvl="1"/>
            <a:r>
              <a:rPr lang="en-US" sz="2000" b="1" dirty="0" smtClean="0"/>
              <a:t>Reduce water infiltration</a:t>
            </a:r>
          </a:p>
          <a:p>
            <a:pPr lvl="1"/>
            <a:r>
              <a:rPr lang="en-US" sz="2000" b="1" dirty="0" err="1" smtClean="0"/>
              <a:t>Deflocculation</a:t>
            </a:r>
            <a:r>
              <a:rPr lang="en-US" sz="2000" b="1" dirty="0" smtClean="0"/>
              <a:t> of soil particles </a:t>
            </a:r>
          </a:p>
          <a:p>
            <a:pPr lvl="1"/>
            <a:r>
              <a:rPr lang="en-US" sz="2000" b="1" dirty="0" smtClean="0"/>
              <a:t>Soil crusting</a:t>
            </a:r>
            <a:endParaRPr lang="en-US" sz="20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3485" y="1460809"/>
            <a:ext cx="9155848" cy="2341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843560" y="2419815"/>
            <a:ext cx="1081668" cy="1382751"/>
          </a:xfrm>
          <a:prstGeom prst="ellipse">
            <a:avLst/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718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70153"/>
          </a:xfrm>
        </p:spPr>
        <p:txBody>
          <a:bodyPr/>
          <a:lstStyle/>
          <a:p>
            <a:r>
              <a:rPr lang="en-US" dirty="0" smtClean="0"/>
              <a:t>The Soil Report: Low Oxygen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89212" y="4059044"/>
            <a:ext cx="6889325" cy="2152185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/>
              <a:t>Signs of Low Oxygen:</a:t>
            </a:r>
          </a:p>
          <a:p>
            <a:pPr lvl="1"/>
            <a:r>
              <a:rPr lang="en-US" sz="2000" b="1" dirty="0" smtClean="0"/>
              <a:t>Reduced calcium</a:t>
            </a:r>
          </a:p>
          <a:p>
            <a:pPr lvl="1"/>
            <a:r>
              <a:rPr lang="en-US" sz="2000" b="1" dirty="0" smtClean="0"/>
              <a:t>Low salinity</a:t>
            </a:r>
          </a:p>
          <a:p>
            <a:pPr lvl="1"/>
            <a:r>
              <a:rPr lang="en-US" sz="2000" b="1" dirty="0" smtClean="0"/>
              <a:t>Low/No free lime</a:t>
            </a:r>
          </a:p>
          <a:p>
            <a:pPr lvl="1"/>
            <a:r>
              <a:rPr lang="en-US" sz="2000" b="1" dirty="0" smtClean="0"/>
              <a:t>Narrow </a:t>
            </a:r>
            <a:r>
              <a:rPr lang="en-US" sz="2000" b="1" dirty="0" err="1" smtClean="0"/>
              <a:t>Ca:Mg</a:t>
            </a:r>
            <a:r>
              <a:rPr lang="en-US" sz="2000" b="1" dirty="0" smtClean="0"/>
              <a:t> – Stunted plants</a:t>
            </a:r>
            <a:endParaRPr lang="en-US" sz="20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3485" y="1460809"/>
            <a:ext cx="9155848" cy="2341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843559" y="2341756"/>
            <a:ext cx="1616929" cy="1661532"/>
          </a:xfrm>
          <a:prstGeom prst="ellipse">
            <a:avLst/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4976" y="2419815"/>
            <a:ext cx="925551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56595" y="2419815"/>
            <a:ext cx="758283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4526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791" y="624110"/>
            <a:ext cx="9728821" cy="8701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Soil Report: Calcium, Magnesium &amp; Boron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89212" y="4059044"/>
            <a:ext cx="7469188" cy="2152185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Wide </a:t>
            </a:r>
            <a:r>
              <a:rPr lang="en-US" sz="2400" b="1" dirty="0" err="1" smtClean="0"/>
              <a:t>Ca:Mg</a:t>
            </a:r>
            <a:endParaRPr lang="en-US" sz="2400" b="1" dirty="0" smtClean="0"/>
          </a:p>
          <a:p>
            <a:pPr lvl="1"/>
            <a:r>
              <a:rPr lang="en-US" sz="2200" b="1" dirty="0" smtClean="0"/>
              <a:t>Reduce soil moisture retention</a:t>
            </a:r>
          </a:p>
          <a:p>
            <a:pPr lvl="1"/>
            <a:r>
              <a:rPr lang="en-US" sz="2200" b="1" dirty="0" smtClean="0"/>
              <a:t>Stunting of plants</a:t>
            </a:r>
          </a:p>
          <a:p>
            <a:r>
              <a:rPr lang="en-US" sz="2400" b="1" dirty="0" smtClean="0"/>
              <a:t>Boron aids in calcium and magnesium up take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4623" y="1516566"/>
            <a:ext cx="9445083" cy="2354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743201" y="2341756"/>
            <a:ext cx="1717288" cy="1661532"/>
          </a:xfrm>
          <a:prstGeom prst="ellipse">
            <a:avLst/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00117" y="2574616"/>
            <a:ext cx="758283" cy="1324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4072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70153"/>
          </a:xfrm>
        </p:spPr>
        <p:txBody>
          <a:bodyPr/>
          <a:lstStyle/>
          <a:p>
            <a:r>
              <a:rPr lang="en-US" dirty="0" smtClean="0"/>
              <a:t>The Soil Report: Sodium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996067" y="4059044"/>
            <a:ext cx="8976887" cy="2152185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High sodium:</a:t>
            </a:r>
          </a:p>
          <a:p>
            <a:pPr lvl="1"/>
            <a:r>
              <a:rPr lang="en-US" sz="2200" b="1" dirty="0" smtClean="0"/>
              <a:t>Increases osmotic pressure required for water uptake</a:t>
            </a:r>
          </a:p>
          <a:p>
            <a:pPr lvl="1"/>
            <a:r>
              <a:rPr lang="en-US" sz="2200" b="1" dirty="0" smtClean="0"/>
              <a:t>Increase leakage of solutes (yellowing)</a:t>
            </a:r>
          </a:p>
          <a:p>
            <a:pPr lvl="1"/>
            <a:r>
              <a:rPr lang="en-US" sz="2200" b="1" dirty="0" smtClean="0"/>
              <a:t>Reduces germination and increases stunting of plants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7855" y="1482725"/>
            <a:ext cx="9055100" cy="206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4081346" y="2241396"/>
            <a:ext cx="981308" cy="1505414"/>
          </a:xfrm>
          <a:prstGeom prst="ellipse">
            <a:avLst/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432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 smtClean="0"/>
              <a:t>Why a soil test? 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9506309" y="6048729"/>
            <a:ext cx="86343" cy="23130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04004" y="2122098"/>
            <a:ext cx="9852235" cy="4157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Skeletal Soil</a:t>
            </a:r>
          </a:p>
          <a:p>
            <a:pPr lvl="1"/>
            <a:r>
              <a:rPr lang="en-US" sz="3200" dirty="0" smtClean="0"/>
              <a:t>-Nature salt blooms</a:t>
            </a:r>
          </a:p>
          <a:p>
            <a:pPr lvl="1"/>
            <a:r>
              <a:rPr lang="en-US" sz="3200" dirty="0"/>
              <a:t>-</a:t>
            </a:r>
            <a:r>
              <a:rPr lang="en-US" sz="3200" dirty="0" smtClean="0"/>
              <a:t>Micronutrient hotspots</a:t>
            </a:r>
          </a:p>
          <a:p>
            <a:pPr lvl="1"/>
            <a:endParaRPr lang="en-US" sz="32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Insurance policy</a:t>
            </a:r>
          </a:p>
          <a:p>
            <a:r>
              <a:rPr lang="en-US" sz="3600" dirty="0"/>
              <a:t>	</a:t>
            </a:r>
            <a:r>
              <a:rPr lang="en-US" sz="3200" dirty="0" smtClean="0"/>
              <a:t>-$$$ projects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-Reputation</a:t>
            </a:r>
          </a:p>
          <a:p>
            <a:endParaRPr lang="en-US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/>
          </a:p>
          <a:p>
            <a:pPr marL="742950" indent="-742950">
              <a:buFont typeface="+mj-lt"/>
              <a:buAutoNum type="arabicPeriod"/>
            </a:pPr>
            <a:endParaRPr lang="en-US" sz="1200" dirty="0" smtClean="0"/>
          </a:p>
          <a:p>
            <a:endParaRPr lang="en-US" sz="3600" dirty="0" smtClean="0"/>
          </a:p>
          <a:p>
            <a:pPr marL="742950" indent="-742950">
              <a:buFont typeface="+mj-lt"/>
              <a:buAutoNum type="arabicPeriod"/>
            </a:pPr>
            <a:endParaRPr lang="en-US" sz="3600" dirty="0" smtClean="0"/>
          </a:p>
          <a:p>
            <a:pPr marL="742950" indent="-742950">
              <a:buFont typeface="+mj-lt"/>
              <a:buAutoNum type="arabicPeriod"/>
            </a:pPr>
            <a:endParaRPr lang="en-US" sz="3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4687" y="2122098"/>
            <a:ext cx="2570123" cy="386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9458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70153"/>
          </a:xfrm>
        </p:spPr>
        <p:txBody>
          <a:bodyPr/>
          <a:lstStyle/>
          <a:p>
            <a:r>
              <a:rPr lang="en-US" dirty="0" smtClean="0"/>
              <a:t>The Soil Report: Potassium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996067" y="4059044"/>
            <a:ext cx="8976887" cy="2152185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 smtClean="0"/>
              <a:t>High Potassium:</a:t>
            </a:r>
          </a:p>
          <a:p>
            <a:pPr lvl="1"/>
            <a:r>
              <a:rPr lang="en-US" sz="2200" b="1" dirty="0"/>
              <a:t>Blocks the uptake of calcium and magnesium</a:t>
            </a:r>
          </a:p>
          <a:p>
            <a:pPr lvl="1"/>
            <a:r>
              <a:rPr lang="en-US" sz="2200" b="1" dirty="0"/>
              <a:t>Leaf margin </a:t>
            </a:r>
            <a:r>
              <a:rPr lang="en-US" sz="2200" b="1" dirty="0" smtClean="0"/>
              <a:t>burn</a:t>
            </a:r>
            <a:endParaRPr lang="en-US" sz="2400" b="1" dirty="0" smtClean="0"/>
          </a:p>
          <a:p>
            <a:r>
              <a:rPr lang="en-US" sz="2400" b="1" dirty="0" smtClean="0"/>
              <a:t>Low Potassium:</a:t>
            </a:r>
          </a:p>
          <a:p>
            <a:pPr lvl="1"/>
            <a:r>
              <a:rPr lang="en-US" sz="2200" b="1" dirty="0" smtClean="0"/>
              <a:t>Lodging (plants fall over)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7855" y="1482725"/>
            <a:ext cx="9055100" cy="206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4460487" y="2241396"/>
            <a:ext cx="981308" cy="1505414"/>
          </a:xfrm>
          <a:prstGeom prst="ellipse">
            <a:avLst/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305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70153"/>
          </a:xfrm>
        </p:spPr>
        <p:txBody>
          <a:bodyPr/>
          <a:lstStyle/>
          <a:p>
            <a:r>
              <a:rPr lang="en-US" dirty="0" smtClean="0"/>
              <a:t>The Soil Report: ESP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996067" y="4059044"/>
            <a:ext cx="8976887" cy="2152185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High Estimated Sodium Percentage</a:t>
            </a:r>
          </a:p>
          <a:p>
            <a:pPr lvl="1"/>
            <a:r>
              <a:rPr lang="en-US" sz="2200" b="1" dirty="0" smtClean="0"/>
              <a:t>Unbalance salts</a:t>
            </a:r>
          </a:p>
          <a:p>
            <a:pPr lvl="1"/>
            <a:r>
              <a:rPr lang="en-US" sz="2200" b="1" dirty="0" smtClean="0"/>
              <a:t>Sodium build up in the soil</a:t>
            </a:r>
          </a:p>
          <a:p>
            <a:pPr lvl="1"/>
            <a:r>
              <a:rPr lang="en-US" sz="2200" b="1" dirty="0" smtClean="0"/>
              <a:t>Slow infiltration of the irrigation water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7855" y="1482725"/>
            <a:ext cx="9055100" cy="206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8307657" y="2241396"/>
            <a:ext cx="981308" cy="1505414"/>
          </a:xfrm>
          <a:prstGeom prst="ellipse">
            <a:avLst/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736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3166" y="1226633"/>
            <a:ext cx="8285888" cy="426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3655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70153"/>
          </a:xfrm>
        </p:spPr>
        <p:txBody>
          <a:bodyPr/>
          <a:lstStyle/>
          <a:p>
            <a:r>
              <a:rPr lang="en-US" dirty="0" smtClean="0"/>
              <a:t>The Soil Report: Salinity </a:t>
            </a:r>
            <a:r>
              <a:rPr lang="en-US" sz="2800" dirty="0" smtClean="0"/>
              <a:t>(not sodium)</a:t>
            </a:r>
            <a:endParaRPr lang="en-US" sz="28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996067" y="4471639"/>
            <a:ext cx="8976887" cy="173959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High salinity will reduce yield/plant growth </a:t>
            </a:r>
            <a:endParaRPr lang="en-US" sz="2200" b="1" dirty="0" smtClean="0"/>
          </a:p>
          <a:p>
            <a:pPr lvl="2"/>
            <a:r>
              <a:rPr lang="en-US" sz="2000" b="1" dirty="0" smtClean="0"/>
              <a:t>General landscape &lt;3 dS/m</a:t>
            </a:r>
          </a:p>
          <a:p>
            <a:pPr lvl="2"/>
            <a:r>
              <a:rPr lang="en-US" sz="2000" b="1" dirty="0" smtClean="0"/>
              <a:t>Salt tolerant plants &lt;4-5 dS/m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5362" y="1524040"/>
            <a:ext cx="9356648" cy="200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6846849" y="2230246"/>
            <a:ext cx="702527" cy="1505414"/>
          </a:xfrm>
          <a:prstGeom prst="ellipse">
            <a:avLst/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4310055" y="3524181"/>
            <a:ext cx="146648" cy="483079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Up Arrow 8"/>
          <p:cNvSpPr/>
          <p:nvPr/>
        </p:nvSpPr>
        <p:spPr>
          <a:xfrm>
            <a:off x="7549376" y="3525877"/>
            <a:ext cx="146648" cy="483079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Up Arrow 9"/>
          <p:cNvSpPr/>
          <p:nvPr/>
        </p:nvSpPr>
        <p:spPr>
          <a:xfrm>
            <a:off x="9223042" y="3525877"/>
            <a:ext cx="146648" cy="483079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8213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Soil Report: Too much water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341756" y="4008956"/>
            <a:ext cx="3646449" cy="1902266"/>
          </a:xfrm>
        </p:spPr>
        <p:txBody>
          <a:bodyPr>
            <a:normAutofit fontScale="92500"/>
          </a:bodyPr>
          <a:lstStyle/>
          <a:p>
            <a:r>
              <a:rPr lang="en-US" sz="2400" b="1" dirty="0" smtClean="0"/>
              <a:t>Signs of over watering</a:t>
            </a:r>
            <a:endParaRPr lang="en-US" sz="2000" b="1" dirty="0" smtClean="0"/>
          </a:p>
          <a:p>
            <a:pPr lvl="2"/>
            <a:r>
              <a:rPr lang="en-US" sz="2000" b="1" dirty="0" smtClean="0"/>
              <a:t>Low sodium</a:t>
            </a:r>
          </a:p>
          <a:p>
            <a:pPr lvl="2"/>
            <a:r>
              <a:rPr lang="en-US" sz="2000" b="1" dirty="0" smtClean="0"/>
              <a:t>Low salinity</a:t>
            </a:r>
          </a:p>
          <a:p>
            <a:pPr lvl="2"/>
            <a:r>
              <a:rPr lang="en-US" sz="2000" b="1" dirty="0" smtClean="0"/>
              <a:t>Low nitrate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768790" y="4092498"/>
            <a:ext cx="4735821" cy="1811346"/>
          </a:xfrm>
        </p:spPr>
        <p:txBody>
          <a:bodyPr>
            <a:normAutofit fontScale="92500"/>
          </a:bodyPr>
          <a:lstStyle/>
          <a:p>
            <a:r>
              <a:rPr lang="en-US" sz="2400" b="1" dirty="0" smtClean="0"/>
              <a:t>Severe signs </a:t>
            </a:r>
            <a:r>
              <a:rPr lang="en-US" sz="2400" b="1" dirty="0"/>
              <a:t>of over watering</a:t>
            </a:r>
            <a:endParaRPr lang="en-US" sz="2000" b="1" dirty="0"/>
          </a:p>
          <a:p>
            <a:pPr lvl="2"/>
            <a:r>
              <a:rPr lang="en-US" sz="2000" b="1" dirty="0" smtClean="0"/>
              <a:t>High </a:t>
            </a:r>
            <a:r>
              <a:rPr lang="en-US" sz="2000" b="1" dirty="0"/>
              <a:t>sulfur</a:t>
            </a:r>
          </a:p>
          <a:p>
            <a:pPr lvl="2"/>
            <a:r>
              <a:rPr lang="en-US" sz="2000" b="1" dirty="0"/>
              <a:t>High m</a:t>
            </a:r>
            <a:r>
              <a:rPr lang="en-US" sz="2000" b="1" dirty="0" smtClean="0"/>
              <a:t>anganese</a:t>
            </a:r>
          </a:p>
          <a:p>
            <a:pPr lvl="2"/>
            <a:r>
              <a:rPr lang="en-US" sz="2000" b="1" dirty="0" smtClean="0"/>
              <a:t>Algae growth</a:t>
            </a:r>
            <a:endParaRPr lang="en-US" sz="2000" b="1" dirty="0"/>
          </a:p>
          <a:p>
            <a:endParaRPr lang="en-US" dirty="0"/>
          </a:p>
        </p:txBody>
      </p:sp>
      <p:sp>
        <p:nvSpPr>
          <p:cNvPr id="8" name="Up Arrow 7"/>
          <p:cNvSpPr/>
          <p:nvPr/>
        </p:nvSpPr>
        <p:spPr>
          <a:xfrm>
            <a:off x="4053577" y="3524181"/>
            <a:ext cx="146648" cy="483079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Up Arrow 8"/>
          <p:cNvSpPr/>
          <p:nvPr/>
        </p:nvSpPr>
        <p:spPr>
          <a:xfrm>
            <a:off x="7002966" y="3525877"/>
            <a:ext cx="146648" cy="483079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Up Arrow 9"/>
          <p:cNvSpPr/>
          <p:nvPr/>
        </p:nvSpPr>
        <p:spPr>
          <a:xfrm>
            <a:off x="7461150" y="3525877"/>
            <a:ext cx="146648" cy="483079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6985" y="1352481"/>
            <a:ext cx="96964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Up Arrow 10"/>
          <p:cNvSpPr/>
          <p:nvPr/>
        </p:nvSpPr>
        <p:spPr>
          <a:xfrm flipH="1">
            <a:off x="9144066" y="3536302"/>
            <a:ext cx="159136" cy="483079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Up Arrow 11"/>
          <p:cNvSpPr/>
          <p:nvPr/>
        </p:nvSpPr>
        <p:spPr>
          <a:xfrm>
            <a:off x="6011250" y="3536301"/>
            <a:ext cx="146648" cy="483079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082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70153"/>
          </a:xfrm>
        </p:spPr>
        <p:txBody>
          <a:bodyPr/>
          <a:lstStyle/>
          <a:p>
            <a:r>
              <a:rPr lang="en-US" dirty="0" smtClean="0"/>
              <a:t>The Soil Report: Micronutrients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94625" y="4059044"/>
            <a:ext cx="9679258" cy="2152185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Balanced micronutrients from highest to lowest concentration</a:t>
            </a:r>
          </a:p>
          <a:p>
            <a:pPr lvl="1"/>
            <a:r>
              <a:rPr lang="en-US" sz="2200" b="1" dirty="0" smtClean="0"/>
              <a:t>Iron &gt; Manganese &gt; Zinc &gt; Copper</a:t>
            </a:r>
          </a:p>
          <a:p>
            <a:pPr lvl="1"/>
            <a:r>
              <a:rPr lang="en-US" sz="2200" b="1" dirty="0" smtClean="0"/>
              <a:t>Too much Mn, Zn, Cu is toxic</a:t>
            </a:r>
          </a:p>
          <a:p>
            <a:pPr lvl="1"/>
            <a:r>
              <a:rPr lang="en-US" sz="2200" b="1" dirty="0" err="1" smtClean="0"/>
              <a:t>Fe:Cu</a:t>
            </a:r>
            <a:r>
              <a:rPr lang="en-US" sz="2200" b="1" dirty="0" smtClean="0"/>
              <a:t> balanced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949" y="1565584"/>
            <a:ext cx="96488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4505093" y="2408663"/>
            <a:ext cx="2542478" cy="1427357"/>
          </a:xfrm>
          <a:prstGeom prst="ellipse">
            <a:avLst/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098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Nitrogen Cycle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828185" y="1550020"/>
            <a:ext cx="5074265" cy="430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7190746" y="1639229"/>
            <a:ext cx="4551488" cy="4264615"/>
          </a:xfrm>
        </p:spPr>
        <p:txBody>
          <a:bodyPr/>
          <a:lstStyle/>
          <a:p>
            <a:r>
              <a:rPr lang="en-US" sz="2400" dirty="0" smtClean="0"/>
              <a:t>Too Much</a:t>
            </a:r>
          </a:p>
          <a:p>
            <a:pPr lvl="1"/>
            <a:r>
              <a:rPr lang="en-US" sz="2000" dirty="0" smtClean="0"/>
              <a:t>Plant burn</a:t>
            </a:r>
          </a:p>
          <a:p>
            <a:r>
              <a:rPr lang="en-US" sz="2400" dirty="0" smtClean="0"/>
              <a:t>Too little</a:t>
            </a:r>
          </a:p>
          <a:p>
            <a:pPr lvl="1"/>
            <a:r>
              <a:rPr lang="en-US" sz="2000" dirty="0" smtClean="0"/>
              <a:t>Reduced plant growth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 smtClean="0"/>
          </a:p>
          <a:p>
            <a:r>
              <a:rPr lang="en-US" sz="2400" dirty="0" smtClean="0"/>
              <a:t>Ideally:</a:t>
            </a:r>
            <a:endParaRPr lang="en-US" sz="2400" dirty="0"/>
          </a:p>
          <a:p>
            <a:pPr lvl="1"/>
            <a:r>
              <a:rPr lang="en-US" sz="2000" dirty="0" smtClean="0"/>
              <a:t>Spoon feed to reduce waste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229922" y="5044368"/>
            <a:ext cx="0" cy="566704"/>
          </a:xfrm>
          <a:prstGeom prst="straightConnector1">
            <a:avLst/>
          </a:prstGeom>
          <a:ln w="730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486400" y="5044368"/>
            <a:ext cx="1271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Leaching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598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Phosphorus Cycle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7190746" y="1639229"/>
            <a:ext cx="4551488" cy="451624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Too Much</a:t>
            </a:r>
          </a:p>
          <a:p>
            <a:pPr lvl="1"/>
            <a:r>
              <a:rPr lang="en-US" sz="2000" dirty="0" smtClean="0"/>
              <a:t>Block iron uptake</a:t>
            </a:r>
          </a:p>
          <a:p>
            <a:r>
              <a:rPr lang="en-US" sz="2400" dirty="0" smtClean="0"/>
              <a:t>Too little</a:t>
            </a:r>
          </a:p>
          <a:p>
            <a:pPr lvl="1"/>
            <a:r>
              <a:rPr lang="en-US" sz="2200" dirty="0"/>
              <a:t>Excess root growth</a:t>
            </a:r>
          </a:p>
          <a:p>
            <a:pPr lvl="1"/>
            <a:r>
              <a:rPr lang="en-US" sz="2000" dirty="0"/>
              <a:t>Canopy thinning</a:t>
            </a:r>
          </a:p>
          <a:p>
            <a:pPr lvl="1"/>
            <a:r>
              <a:rPr lang="en-US" sz="2000" dirty="0"/>
              <a:t>Death</a:t>
            </a:r>
          </a:p>
          <a:p>
            <a:r>
              <a:rPr lang="en-US" sz="2400" dirty="0" smtClean="0"/>
              <a:t>Required</a:t>
            </a:r>
          </a:p>
          <a:p>
            <a:pPr lvl="1"/>
            <a:r>
              <a:rPr lang="en-US" sz="2200" dirty="0" smtClean="0"/>
              <a:t>DNA formation</a:t>
            </a:r>
          </a:p>
          <a:p>
            <a:pPr lvl="1"/>
            <a:r>
              <a:rPr lang="en-US" sz="2000" dirty="0" smtClean="0"/>
              <a:t>Energy cycle</a:t>
            </a:r>
          </a:p>
          <a:p>
            <a:pPr marL="457200" lvl="1" indent="0">
              <a:buNone/>
            </a:pPr>
            <a:endParaRPr lang="en-US" sz="2000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229922" y="5044368"/>
            <a:ext cx="0" cy="566704"/>
          </a:xfrm>
          <a:prstGeom prst="straightConnector1">
            <a:avLst/>
          </a:prstGeom>
          <a:ln w="730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486400" y="5044368"/>
            <a:ext cx="1271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Leaching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5492" y="1416206"/>
            <a:ext cx="4432147" cy="477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19454" y="5865541"/>
            <a:ext cx="4438185" cy="289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495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4591" y="624110"/>
            <a:ext cx="7900020" cy="1280890"/>
          </a:xfrm>
        </p:spPr>
        <p:txBody>
          <a:bodyPr/>
          <a:lstStyle/>
          <a:p>
            <a:r>
              <a:rPr lang="en-US" dirty="0" smtClean="0"/>
              <a:t>The Soil Report: Sulfur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943923" y="3880624"/>
            <a:ext cx="7270594" cy="992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 smtClean="0"/>
              <a:t>Elemental S ≠ Sulfate-S</a:t>
            </a:r>
          </a:p>
          <a:p>
            <a:pPr marL="0" indent="0">
              <a:buNone/>
            </a:pPr>
            <a:endParaRPr lang="en-US" sz="2800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304372" y="4873083"/>
            <a:ext cx="7200240" cy="1193180"/>
          </a:xfrm>
        </p:spPr>
        <p:txBody>
          <a:bodyPr>
            <a:normAutofit/>
          </a:bodyPr>
          <a:lstStyle/>
          <a:p>
            <a:pPr lvl="1"/>
            <a:r>
              <a:rPr lang="en-US" sz="2200" b="1" dirty="0" smtClean="0"/>
              <a:t>Enzyme </a:t>
            </a:r>
            <a:r>
              <a:rPr lang="en-US" sz="2200" b="1" dirty="0"/>
              <a:t>formation</a:t>
            </a:r>
          </a:p>
          <a:p>
            <a:pPr lvl="1"/>
            <a:r>
              <a:rPr lang="en-US" sz="2200" b="1" dirty="0"/>
              <a:t>Lower soil </a:t>
            </a:r>
            <a:r>
              <a:rPr lang="en-US" sz="2200" b="1" dirty="0" smtClean="0"/>
              <a:t>pH</a:t>
            </a:r>
            <a:endParaRPr lang="en-US" sz="22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949" y="1565584"/>
            <a:ext cx="96488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8653345" y="2553629"/>
            <a:ext cx="1103972" cy="1193180"/>
          </a:xfrm>
          <a:prstGeom prst="ellipse">
            <a:avLst/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092711" y="2585571"/>
            <a:ext cx="1103972" cy="1193180"/>
          </a:xfrm>
          <a:prstGeom prst="ellipse">
            <a:avLst/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225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70153"/>
          </a:xfrm>
        </p:spPr>
        <p:txBody>
          <a:bodyPr/>
          <a:lstStyle/>
          <a:p>
            <a:r>
              <a:rPr lang="en-US" dirty="0" smtClean="0"/>
              <a:t>The Soil Report: Recommendation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4770782"/>
            <a:ext cx="8915400" cy="114043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1962" y="1286360"/>
            <a:ext cx="8974137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03235" y="2717559"/>
            <a:ext cx="2332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Lbs/1000 sqft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xmlns="" val="19562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 smtClean="0"/>
              <a:t>Why a soil test? 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9506309" y="6048729"/>
            <a:ext cx="86343" cy="23130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04004" y="2122098"/>
            <a:ext cx="9852235" cy="4157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/>
          </a:p>
          <a:p>
            <a:pPr marL="742950" indent="-742950">
              <a:buFont typeface="+mj-lt"/>
              <a:buAutoNum type="arabicPeriod"/>
            </a:pPr>
            <a:endParaRPr lang="en-US" sz="1200" dirty="0" smtClean="0"/>
          </a:p>
          <a:p>
            <a:endParaRPr lang="en-US" sz="3600" dirty="0" smtClean="0"/>
          </a:p>
          <a:p>
            <a:pPr marL="742950" indent="-742950">
              <a:buFont typeface="+mj-lt"/>
              <a:buAutoNum type="arabicPeriod"/>
            </a:pPr>
            <a:endParaRPr lang="en-US" sz="3600" dirty="0" smtClean="0"/>
          </a:p>
          <a:p>
            <a:pPr marL="742950" indent="-742950">
              <a:buFont typeface="+mj-lt"/>
              <a:buAutoNum type="arabicPeriod"/>
            </a:pP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9818" y="2352908"/>
            <a:ext cx="3926475" cy="277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51446"/>
            <a:ext cx="3962400" cy="277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97951" y="5285678"/>
            <a:ext cx="15500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Photos by owtdoor.com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xmlns="" val="86090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0017" y="624110"/>
            <a:ext cx="9874595" cy="870153"/>
          </a:xfrm>
        </p:spPr>
        <p:txBody>
          <a:bodyPr>
            <a:normAutofit/>
          </a:bodyPr>
          <a:lstStyle/>
          <a:p>
            <a:r>
              <a:rPr lang="en-US" dirty="0" smtClean="0"/>
              <a:t>Your Project: Putting This All Together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4770782"/>
            <a:ext cx="8915400" cy="114043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9460" name="Picture 4" descr="Image result for picture of a pile of di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3426" y="1630018"/>
            <a:ext cx="4926797" cy="433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Image result for picture of industrial compost pi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2261" y="1630017"/>
            <a:ext cx="5102087" cy="433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957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0017" y="624110"/>
            <a:ext cx="9874595" cy="870153"/>
          </a:xfrm>
        </p:spPr>
        <p:txBody>
          <a:bodyPr>
            <a:normAutofit/>
          </a:bodyPr>
          <a:lstStyle/>
          <a:p>
            <a:r>
              <a:rPr lang="en-US" dirty="0" smtClean="0"/>
              <a:t>Your Project: Soil Before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4770782"/>
            <a:ext cx="8915400" cy="114043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1991" y="1870075"/>
            <a:ext cx="8991600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8886" y="601801"/>
            <a:ext cx="247332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1991" y="3266040"/>
            <a:ext cx="8991600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1978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0017" y="624110"/>
            <a:ext cx="9874595" cy="870153"/>
          </a:xfrm>
        </p:spPr>
        <p:txBody>
          <a:bodyPr>
            <a:normAutofit/>
          </a:bodyPr>
          <a:lstStyle/>
          <a:p>
            <a:r>
              <a:rPr lang="en-US" dirty="0" smtClean="0"/>
              <a:t>Your Project: Compost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4770782"/>
            <a:ext cx="8915400" cy="114043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8886" y="601801"/>
            <a:ext cx="247332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7325" y="1886157"/>
            <a:ext cx="9277350" cy="39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6196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0017" y="624110"/>
            <a:ext cx="9874595" cy="870153"/>
          </a:xfrm>
        </p:spPr>
        <p:txBody>
          <a:bodyPr>
            <a:normAutofit/>
          </a:bodyPr>
          <a:lstStyle/>
          <a:p>
            <a:r>
              <a:rPr lang="en-US" dirty="0" smtClean="0"/>
              <a:t>Your Project: Soil After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0611" y="1982098"/>
            <a:ext cx="8991600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8886" y="601801"/>
            <a:ext cx="247332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8074" y="3599687"/>
            <a:ext cx="8974137" cy="102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0783" y="4685326"/>
            <a:ext cx="20161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9182" y="4685325"/>
            <a:ext cx="20161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0415" y="4685324"/>
            <a:ext cx="20161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69290" y="4685323"/>
            <a:ext cx="20161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34740" y="4685322"/>
            <a:ext cx="20161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3555" y="4685727"/>
            <a:ext cx="201185" cy="50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2401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The lab’s Garden</a:t>
            </a:r>
            <a:endParaRPr lang="en-US" sz="48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9506309" y="6048729"/>
            <a:ext cx="86343" cy="23130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33281" y="1376083"/>
            <a:ext cx="7359371" cy="3711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/>
              <a:t>First Planting September 2016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321" y="2000964"/>
            <a:ext cx="4145492" cy="41791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716040" y="2578643"/>
            <a:ext cx="3753224" cy="28149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921297" y="2566860"/>
            <a:ext cx="4652682" cy="348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550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 smtClean="0"/>
              <a:t>Why a soil test? 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9506309" y="6048729"/>
            <a:ext cx="86343" cy="23130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04004" y="2122098"/>
            <a:ext cx="9852235" cy="4157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/>
              <a:t>Preventative maintenance</a:t>
            </a:r>
          </a:p>
          <a:p>
            <a:endParaRPr lang="en-US" sz="3600" dirty="0" smtClean="0"/>
          </a:p>
          <a:p>
            <a:r>
              <a:rPr lang="en-US" sz="3600" dirty="0" smtClean="0"/>
              <a:t>What happens when plants feel yucky?</a:t>
            </a:r>
          </a:p>
          <a:p>
            <a:endParaRPr lang="en-US" sz="3600" dirty="0"/>
          </a:p>
          <a:p>
            <a:endParaRPr lang="en-US" sz="3600" dirty="0" smtClean="0"/>
          </a:p>
          <a:p>
            <a:endParaRPr lang="en-US" sz="3600" dirty="0" smtClean="0"/>
          </a:p>
          <a:p>
            <a:endParaRPr lang="en-US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/>
          </a:p>
          <a:p>
            <a:pPr marL="742950" indent="-742950">
              <a:buFont typeface="+mj-lt"/>
              <a:buAutoNum type="arabicPeriod"/>
            </a:pPr>
            <a:endParaRPr lang="en-US" sz="1200" dirty="0" smtClean="0"/>
          </a:p>
          <a:p>
            <a:endParaRPr lang="en-US" sz="3600" dirty="0" smtClean="0"/>
          </a:p>
          <a:p>
            <a:pPr marL="742950" indent="-742950">
              <a:buFont typeface="+mj-lt"/>
              <a:buAutoNum type="arabicPeriod"/>
            </a:pPr>
            <a:endParaRPr lang="en-US" sz="3600" dirty="0" smtClean="0"/>
          </a:p>
          <a:p>
            <a:pPr marL="742950" indent="-742950">
              <a:buFont typeface="+mj-lt"/>
              <a:buAutoNum type="arabicPeriod"/>
            </a:pP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5338" y="4509775"/>
            <a:ext cx="2360340" cy="1770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5204" y="4482007"/>
            <a:ext cx="2638889" cy="179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0309" y="4482006"/>
            <a:ext cx="2622517" cy="179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2656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How to take a sample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9506309" y="6048729"/>
            <a:ext cx="86343" cy="23130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39765" y="1918010"/>
            <a:ext cx="9852235" cy="45658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Understanding your testing goals	</a:t>
            </a:r>
          </a:p>
          <a:p>
            <a:pPr marL="1200150" lvl="1" indent="-742950">
              <a:buFont typeface="Arial" panose="020B0604020202020204" pitchFamily="34" charset="0"/>
              <a:buChar char="•"/>
            </a:pPr>
            <a:r>
              <a:rPr lang="en-US" sz="3200" dirty="0" smtClean="0"/>
              <a:t>Ask yourself: what do I want to test?</a:t>
            </a:r>
          </a:p>
          <a:p>
            <a:pPr marL="1657350" lvl="2" indent="-742950">
              <a:buFont typeface="Arial" panose="020B0604020202020204" pitchFamily="34" charset="0"/>
              <a:buChar char="•"/>
            </a:pPr>
            <a:r>
              <a:rPr lang="en-US" sz="3200" dirty="0" smtClean="0"/>
              <a:t>Community garden? </a:t>
            </a:r>
          </a:p>
          <a:p>
            <a:pPr marL="1657350" lvl="2" indent="-742950">
              <a:buFont typeface="Arial" panose="020B0604020202020204" pitchFamily="34" charset="0"/>
              <a:buChar char="•"/>
            </a:pPr>
            <a:r>
              <a:rPr lang="en-US" sz="3200" dirty="0" smtClean="0"/>
              <a:t>All the landscaping?</a:t>
            </a:r>
          </a:p>
          <a:p>
            <a:pPr marL="1657350" lvl="2" indent="-742950">
              <a:buFont typeface="Arial" panose="020B0604020202020204" pitchFamily="34" charset="0"/>
              <a:buChar char="•"/>
            </a:pPr>
            <a:r>
              <a:rPr lang="en-US" sz="3200" dirty="0" smtClean="0"/>
              <a:t>A single tree?</a:t>
            </a:r>
          </a:p>
          <a:p>
            <a:pPr marL="1200150" lvl="1" indent="-74295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Create a sample plan.  </a:t>
            </a:r>
          </a:p>
          <a:p>
            <a:pPr marL="742950" indent="-742950">
              <a:buFont typeface="+mj-lt"/>
              <a:buAutoNum type="arabicPeriod"/>
            </a:pPr>
            <a:endParaRPr lang="en-US" sz="3600" dirty="0" smtClean="0"/>
          </a:p>
          <a:p>
            <a:pPr marL="742950" indent="-742950">
              <a:buFont typeface="+mj-lt"/>
              <a:buAutoNum type="arabicPeriod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113007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477" y="481125"/>
            <a:ext cx="8811654" cy="1830677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Caution</a:t>
            </a:r>
            <a:r>
              <a:rPr lang="en-US" sz="4800" dirty="0"/>
              <a:t>: Be aware of past amendment </a:t>
            </a:r>
            <a:r>
              <a:rPr lang="en-US" sz="4800" dirty="0" smtClean="0"/>
              <a:t>applications. </a:t>
            </a:r>
            <a:r>
              <a:rPr lang="en-US" sz="4800" dirty="0"/>
              <a:t/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9506309" y="6048729"/>
            <a:ext cx="86343" cy="23130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58254" y="1725283"/>
            <a:ext cx="9852235" cy="4157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1"/>
            <a:endParaRPr lang="en-US" sz="1200" dirty="0" smtClean="0"/>
          </a:p>
          <a:p>
            <a:pPr marL="742950" indent="-742950">
              <a:buFont typeface="+mj-lt"/>
              <a:buAutoNum type="arabicPeriod"/>
            </a:pPr>
            <a:endParaRPr lang="en-US" sz="36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66801" y="2310084"/>
            <a:ext cx="10933218" cy="35020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/>
              <a:t>Combining Different soils will lessen value of test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1945" y="3284034"/>
            <a:ext cx="8043467" cy="31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17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0898" y="474958"/>
            <a:ext cx="5909686" cy="1592664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Garden &amp; Lawn: </a:t>
            </a:r>
            <a:br>
              <a:rPr lang="en-US" sz="4400" dirty="0" smtClean="0"/>
            </a:br>
            <a:r>
              <a:rPr lang="en-US" sz="4400" dirty="0" smtClean="0"/>
              <a:t>Sampling Example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9506309" y="6048729"/>
            <a:ext cx="86343" cy="23130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46111" y="2153221"/>
            <a:ext cx="6063887" cy="37186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0354" y="2225808"/>
            <a:ext cx="7580602" cy="36460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15858" y="5180412"/>
            <a:ext cx="51382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X</a:t>
            </a:r>
            <a:endParaRPr lang="en-US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2839" y="5084956"/>
            <a:ext cx="379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X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513400" y="4233511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92756" y="3304242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316073" y="4715624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0159" y="3739798"/>
            <a:ext cx="4143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8684" y="2512276"/>
            <a:ext cx="4143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8980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6687" y="592660"/>
            <a:ext cx="9187578" cy="1592664"/>
          </a:xfrm>
        </p:spPr>
        <p:txBody>
          <a:bodyPr/>
          <a:lstStyle/>
          <a:p>
            <a:r>
              <a:rPr lang="en-US" sz="4800" dirty="0" smtClean="0"/>
              <a:t>Tree: Sampling example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9506309" y="6048729"/>
            <a:ext cx="86343" cy="23130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69458" y="4536141"/>
            <a:ext cx="9359153" cy="20260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/>
              <a:t>For new trees: Highly recommend sampling native soil. NOT the potting soil that came from nursery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5481" y="1506229"/>
            <a:ext cx="5768840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580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15384</TotalTime>
  <Words>714</Words>
  <Application>Microsoft Office PowerPoint</Application>
  <PresentationFormat>Custom</PresentationFormat>
  <Paragraphs>202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Wisp</vt:lpstr>
      <vt:lpstr>How To Read An Agronomic Soil Report</vt:lpstr>
      <vt:lpstr>Why a soil test? </vt:lpstr>
      <vt:lpstr>Why a soil test? </vt:lpstr>
      <vt:lpstr>Why a soil test? </vt:lpstr>
      <vt:lpstr>Why a soil test? </vt:lpstr>
      <vt:lpstr>How to take a sample</vt:lpstr>
      <vt:lpstr>Caution: Be aware of past amendment applications.  </vt:lpstr>
      <vt:lpstr>Garden &amp; Lawn:  Sampling Example</vt:lpstr>
      <vt:lpstr>Tree: Sampling example</vt:lpstr>
      <vt:lpstr>Tree: Sampling example</vt:lpstr>
      <vt:lpstr>Tree: Sampling example</vt:lpstr>
      <vt:lpstr>Tree: Sampling example</vt:lpstr>
      <vt:lpstr>Garden: Sampling example</vt:lpstr>
      <vt:lpstr>Garden: Sampling example No soil probe</vt:lpstr>
      <vt:lpstr>Appropriate Soil Sampling Bags</vt:lpstr>
      <vt:lpstr>NOT Appropriate Soil Sampling</vt:lpstr>
      <vt:lpstr>The process:</vt:lpstr>
      <vt:lpstr>Why Are We All Here Today?  </vt:lpstr>
      <vt:lpstr>What is Top Soil ?  </vt:lpstr>
      <vt:lpstr>  </vt:lpstr>
      <vt:lpstr>The Soil Report: What does it all mean?</vt:lpstr>
      <vt:lpstr>The Soil Report:  What does it all mean?</vt:lpstr>
      <vt:lpstr>The Soil Report: pH  </vt:lpstr>
      <vt:lpstr>  </vt:lpstr>
      <vt:lpstr>The Soil Report: Salts – Good and Bad</vt:lpstr>
      <vt:lpstr>The Soil Report: Calcium</vt:lpstr>
      <vt:lpstr>The Soil Report: Low Oxygen</vt:lpstr>
      <vt:lpstr>The Soil Report: Calcium, Magnesium &amp; Boron</vt:lpstr>
      <vt:lpstr>The Soil Report: Sodium</vt:lpstr>
      <vt:lpstr>The Soil Report: Potassium</vt:lpstr>
      <vt:lpstr>The Soil Report: ESP</vt:lpstr>
      <vt:lpstr>Slide 32</vt:lpstr>
      <vt:lpstr>The Soil Report: Salinity (not sodium)</vt:lpstr>
      <vt:lpstr>The Soil Report: Too much water</vt:lpstr>
      <vt:lpstr>The Soil Report: Micronutrients</vt:lpstr>
      <vt:lpstr>Nitrogen Cycle</vt:lpstr>
      <vt:lpstr>Phosphorus Cycle</vt:lpstr>
      <vt:lpstr>The Soil Report: Sulfur</vt:lpstr>
      <vt:lpstr>The Soil Report: Recommendation</vt:lpstr>
      <vt:lpstr>Your Project: Putting This All Together</vt:lpstr>
      <vt:lpstr>Your Project: Soil Before </vt:lpstr>
      <vt:lpstr>Your Project: Compost</vt:lpstr>
      <vt:lpstr>Your Project: Soil After</vt:lpstr>
      <vt:lpstr>The lab’s Garden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</dc:creator>
  <cp:lastModifiedBy>back</cp:lastModifiedBy>
  <cp:revision>215</cp:revision>
  <cp:lastPrinted>2015-04-17T17:27:52Z</cp:lastPrinted>
  <dcterms:created xsi:type="dcterms:W3CDTF">2015-04-13T22:12:27Z</dcterms:created>
  <dcterms:modified xsi:type="dcterms:W3CDTF">2018-08-09T17:21:34Z</dcterms:modified>
</cp:coreProperties>
</file>